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1" r:id="rId2"/>
    <p:sldId id="276" r:id="rId3"/>
    <p:sldId id="277" r:id="rId4"/>
    <p:sldId id="333" r:id="rId5"/>
    <p:sldId id="334" r:id="rId6"/>
    <p:sldId id="335" r:id="rId7"/>
    <p:sldId id="336" r:id="rId8"/>
    <p:sldId id="329" r:id="rId9"/>
    <p:sldId id="339" r:id="rId10"/>
    <p:sldId id="338" r:id="rId11"/>
    <p:sldId id="340" r:id="rId12"/>
    <p:sldId id="352" r:id="rId13"/>
    <p:sldId id="342" r:id="rId14"/>
    <p:sldId id="343" r:id="rId15"/>
    <p:sldId id="344" r:id="rId16"/>
    <p:sldId id="345" r:id="rId17"/>
    <p:sldId id="346" r:id="rId18"/>
    <p:sldId id="347" r:id="rId19"/>
    <p:sldId id="348" r:id="rId20"/>
    <p:sldId id="349" r:id="rId21"/>
    <p:sldId id="350" r:id="rId22"/>
    <p:sldId id="341" r:id="rId23"/>
    <p:sldId id="33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85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432D8-4059-4A21-A81F-74DAFC938E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A9FCE7-BE01-4C50-84E7-9F54753C16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50D19-C52C-47A1-B77E-BB538A5A6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8B83-D5D8-487B-9053-7E2A99346BC0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53138-B7FE-428D-9DEC-04C4DC8EF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BD9B1-6586-4960-AD19-8E55F2621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3F3-0158-43D4-9D0B-0A08C0DF2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317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793EC-EB25-43A3-BE0D-7AE44EBD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20897-9F4E-4D96-959D-8EFF3053A8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3A15F-30E5-45E9-A0A1-B743F4609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8B83-D5D8-487B-9053-7E2A99346BC0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BA92F-58DE-40D1-95FF-BA6C301CB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BC980-C0E9-497A-84C4-DB3EA4CB4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3F3-0158-43D4-9D0B-0A08C0DF2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655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6B6B99-5104-4D89-8081-D3C96483D7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513981-14C0-4F5E-BD11-F05EE723F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9D070-4CB7-41A4-AC34-5099D9169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8B83-D5D8-487B-9053-7E2A99346BC0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25C58-4824-4668-BDD7-94538D759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2192F-81CF-4D4B-92B7-41B50582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3F3-0158-43D4-9D0B-0A08C0DF2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23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46985-57EB-41B2-A1E8-BA6AC4C86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850C6-7AB8-48BA-8817-6515E1F76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EDE77-F9D9-48A8-84BB-777EB9CB2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8B83-D5D8-487B-9053-7E2A99346BC0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4350F-0A17-48B4-AF46-DC2A4ED13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839C9-3B1E-4CB7-8E42-430C83392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3F3-0158-43D4-9D0B-0A08C0DF2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74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A3886-6D58-49B9-B3C7-4AA7E1DD1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F25B3-B998-44E7-BFF8-EED00DE69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72A15-3ADC-401A-BC93-FDF71DEF6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8B83-D5D8-487B-9053-7E2A99346BC0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DD76D-FFEF-44E1-82C7-8DE5ECD4B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BC803-68A7-419C-887D-D65CE013B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3F3-0158-43D4-9D0B-0A08C0DF2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599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923A1-7FFD-4C07-975C-1A2CAA5FD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4FAEF-2BBD-4C7D-B4EA-9058349ADB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5BCE0-2953-4AB1-B847-3B640D6995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A32F6B-527B-48FD-8594-7BC3D5A32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8B83-D5D8-487B-9053-7E2A99346BC0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C742D9-A0B3-4E63-A4C8-8213D9CCA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1B94DE-FDE7-408E-938A-1A97FE43D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3F3-0158-43D4-9D0B-0A08C0DF2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322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2D000-9942-446C-90D5-077C5D1D3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3FEA11-6264-4C20-88AB-7413FE099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1E6637-571F-49B2-AD23-1524559A4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EDEF3B-F1FF-4BCC-9D4E-936104F50D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673A7A-00A2-42EB-9A4B-05EC3894BF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B4D04A-A704-40AB-A57C-DF2CF8BEA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8B83-D5D8-487B-9053-7E2A99346BC0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DCEAAD-1550-4D99-8A68-3D36A19EB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EDD175-F2BE-4AA2-B657-FC99B89FC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3F3-0158-43D4-9D0B-0A08C0DF2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756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48252-C243-4F9D-8CEC-797A8D9D6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BDCC10-3456-44C2-A550-43FD8B4B0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8B83-D5D8-487B-9053-7E2A99346BC0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490359-E5A9-49F4-BFA7-A45FB0C71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F8580-0D19-471B-BD82-DF3872565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3F3-0158-43D4-9D0B-0A08C0DF2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21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6A7E14-6467-454A-8A74-C56A41F77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8B83-D5D8-487B-9053-7E2A99346BC0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4C29A5-4290-4B53-94E4-F46A9F0E3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FA2AC-FE7F-41FE-92F5-9C351DD7A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3F3-0158-43D4-9D0B-0A08C0DF2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980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01646-7F2E-4687-82C8-0F0EF6048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41F43-B4A7-4184-A67B-FB9E14F0C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86F113-6114-4C2D-9BC9-63D2CABD19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8E5216-9D47-4CA4-8F79-B434F8A36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8B83-D5D8-487B-9053-7E2A99346BC0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D6D08A-411E-4F3F-9034-8D70E53CB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47691-7ED4-42BC-96E4-DDD829C53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3F3-0158-43D4-9D0B-0A08C0DF2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33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EE688-37F8-4C9B-95CE-C1522D744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A85BD1-2F4A-4170-A4E7-215B09577D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008E3D-7DAE-4C9A-B070-E4B15830D2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F93084-5956-4A28-B549-4961F4E2C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8B83-D5D8-487B-9053-7E2A99346BC0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A56C77-A372-458C-92FA-2613EFBD7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A8738E-C3D2-414D-8353-835B9217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3F3-0158-43D4-9D0B-0A08C0DF2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37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B5E407-D14F-4A8D-8C69-CAA8EC75B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E2FD9C-E841-48D7-B575-03F56C913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F8835-60F9-4FAB-92FA-9BE9F37B21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98B83-D5D8-487B-9053-7E2A99346BC0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7B372-FF23-4EA1-80B7-06B227319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79425-934C-47FB-9E3A-9EA74D5270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1F73F3-0158-43D4-9D0B-0A08C0DF2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906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r>
              <a:rPr lang="en-US" dirty="0"/>
              <a:t>Scribble – looks not bad to me</a:t>
            </a:r>
          </a:p>
          <a:p>
            <a:endParaRPr lang="en-US" dirty="0"/>
          </a:p>
          <a:p>
            <a:r>
              <a:rPr lang="en-US" sz="2400" dirty="0"/>
              <a:t>Method 1: as what polygon is from, create a line by Douglas-</a:t>
            </a:r>
            <a:r>
              <a:rPr lang="en-US" sz="2400" dirty="0" err="1"/>
              <a:t>Peucker</a:t>
            </a:r>
            <a:r>
              <a:rPr lang="en-US" sz="2400" dirty="0"/>
              <a:t> algorithm</a:t>
            </a:r>
          </a:p>
          <a:p>
            <a:r>
              <a:rPr lang="en-US" sz="2400" dirty="0"/>
              <a:t>Method 2: start from a polygon with 6 – 8 edges; triangulation polygon; connect triangles</a:t>
            </a:r>
          </a:p>
          <a:p>
            <a:r>
              <a:rPr lang="en-US" altLang="zh-CN" sz="2400" dirty="0"/>
              <a:t>Method 3: random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39855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>
            <a:normAutofit/>
          </a:bodyPr>
          <a:lstStyle/>
          <a:p>
            <a:r>
              <a:rPr lang="en-US" sz="2000" dirty="0"/>
              <a:t>Marker type for annotation type</a:t>
            </a:r>
          </a:p>
          <a:p>
            <a:r>
              <a:rPr lang="en-US" sz="2000" dirty="0"/>
              <a:t>Color for object category</a:t>
            </a:r>
          </a:p>
          <a:p>
            <a:pPr lvl="1"/>
            <a:r>
              <a:rPr lang="en-US" sz="2000" dirty="0"/>
              <a:t>Orange for person</a:t>
            </a:r>
          </a:p>
          <a:p>
            <a:pPr lvl="1"/>
            <a:r>
              <a:rPr lang="en-US" sz="2000" dirty="0"/>
              <a:t>Green and red for road</a:t>
            </a:r>
          </a:p>
          <a:p>
            <a:pPr lvl="1"/>
            <a:r>
              <a:rPr lang="en-US" sz="2000" dirty="0"/>
              <a:t>Purple for car</a:t>
            </a:r>
          </a:p>
          <a:p>
            <a:pPr lvl="1"/>
            <a:r>
              <a:rPr lang="en-US" sz="2000" dirty="0"/>
              <a:t>Pink for river</a:t>
            </a:r>
          </a:p>
          <a:p>
            <a:pPr lvl="1"/>
            <a:r>
              <a:rPr lang="en-US" sz="2000" dirty="0"/>
              <a:t>Brown for bridge</a:t>
            </a:r>
          </a:p>
          <a:p>
            <a:pPr lvl="1"/>
            <a:r>
              <a:rPr lang="en-US" sz="2000" dirty="0"/>
              <a:t>Gray for </a:t>
            </a:r>
            <a:r>
              <a:rPr lang="en-US" sz="2000" dirty="0" err="1"/>
              <a:t>river+sea</a:t>
            </a:r>
            <a:endParaRPr lang="en-US" sz="2000" dirty="0"/>
          </a:p>
          <a:p>
            <a:pPr lvl="1"/>
            <a:endParaRPr lang="en-US" sz="2000" dirty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Sorry for this terrible plot, trying to find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a way to draw these together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2000" dirty="0">
              <a:solidFill>
                <a:prstClr val="black"/>
              </a:solidFill>
              <a:latin typeface="Calibri" panose="020F0502020204030204"/>
            </a:endParaRPr>
          </a:p>
          <a:p>
            <a:r>
              <a:rPr lang="en-US" sz="2000" dirty="0"/>
              <a:t>Problem: whether it’s reasonable to put several categories together?</a:t>
            </a:r>
          </a:p>
          <a:p>
            <a:pPr lvl="1"/>
            <a:r>
              <a:rPr lang="en-US" sz="2000" dirty="0"/>
              <a:t>Like: water(</a:t>
            </a:r>
            <a:r>
              <a:rPr lang="en-US" sz="2000" dirty="0" err="1"/>
              <a:t>river+sea</a:t>
            </a:r>
            <a:r>
              <a:rPr lang="en-US" sz="2000" dirty="0"/>
              <a:t>), vehicle(</a:t>
            </a:r>
            <a:r>
              <a:rPr lang="en-US" sz="2000" dirty="0" err="1"/>
              <a:t>car+truck+train</a:t>
            </a:r>
            <a:r>
              <a:rPr lang="en-US" sz="2000" dirty="0"/>
              <a:t>)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D61D7D3-D5DF-400F-B4E6-295F15D9B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070" y="596129"/>
            <a:ext cx="6089747" cy="385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881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r>
              <a:rPr lang="en-US" dirty="0"/>
              <a:t>Problem of car</a:t>
            </a:r>
          </a:p>
          <a:p>
            <a:pPr marL="0" indent="0">
              <a:buNone/>
            </a:pPr>
            <a:r>
              <a:rPr lang="en-US" sz="2400" dirty="0"/>
              <a:t>Tiny or unrecognizable instances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388B25C-2DE2-4550-8FB6-F7D17A3931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547969"/>
              </p:ext>
            </p:extLst>
          </p:nvPr>
        </p:nvGraphicFramePr>
        <p:xfrm>
          <a:off x="6844638" y="354894"/>
          <a:ext cx="4778212" cy="15591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4553">
                  <a:extLst>
                    <a:ext uri="{9D8B030D-6E8A-4147-A177-3AD203B41FA5}">
                      <a16:colId xmlns:a16="http://schemas.microsoft.com/office/drawing/2014/main" val="1075231725"/>
                    </a:ext>
                  </a:extLst>
                </a:gridCol>
                <a:gridCol w="1194553">
                  <a:extLst>
                    <a:ext uri="{9D8B030D-6E8A-4147-A177-3AD203B41FA5}">
                      <a16:colId xmlns:a16="http://schemas.microsoft.com/office/drawing/2014/main" val="2527532459"/>
                    </a:ext>
                  </a:extLst>
                </a:gridCol>
                <a:gridCol w="1194553">
                  <a:extLst>
                    <a:ext uri="{9D8B030D-6E8A-4147-A177-3AD203B41FA5}">
                      <a16:colId xmlns:a16="http://schemas.microsoft.com/office/drawing/2014/main" val="464724074"/>
                    </a:ext>
                  </a:extLst>
                </a:gridCol>
                <a:gridCol w="1194553">
                  <a:extLst>
                    <a:ext uri="{9D8B030D-6E8A-4147-A177-3AD203B41FA5}">
                      <a16:colId xmlns:a16="http://schemas.microsoft.com/office/drawing/2014/main" val="173429396"/>
                    </a:ext>
                  </a:extLst>
                </a:gridCol>
              </a:tblGrid>
              <a:tr h="431342">
                <a:tc rowSpan="2">
                  <a:txBody>
                    <a:bodyPr/>
                    <a:lstStyle/>
                    <a:p>
                      <a:r>
                        <a:rPr lang="en-US" sz="1400" dirty="0"/>
                        <a:t>Category 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sz="1400" dirty="0"/>
                        <a:t>Size (train/valid)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dirty="0"/>
                        <a:t>Valid IoU for different annotation type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808626"/>
                  </a:ext>
                </a:extLst>
              </a:tr>
              <a:tr h="4313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Perfect mask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211840"/>
                  </a:ext>
                </a:extLst>
              </a:tr>
              <a:tr h="249905">
                <a:tc>
                  <a:txBody>
                    <a:bodyPr/>
                    <a:lstStyle/>
                    <a:p>
                      <a:r>
                        <a:rPr lang="en-US" sz="1400" dirty="0"/>
                        <a:t>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15k/700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789217"/>
                  </a:ext>
                </a:extLst>
              </a:tr>
              <a:tr h="249905">
                <a:tc>
                  <a:txBody>
                    <a:bodyPr/>
                    <a:lstStyle/>
                    <a:p>
                      <a:r>
                        <a:rPr lang="en-US" sz="1400" dirty="0"/>
                        <a:t>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8k / 2.7k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223655"/>
                  </a:ext>
                </a:extLst>
              </a:tr>
            </a:tbl>
          </a:graphicData>
        </a:graphic>
      </p:graphicFrame>
      <p:pic>
        <p:nvPicPr>
          <p:cNvPr id="2052" name="Picture 4">
            <a:extLst>
              <a:ext uri="{FF2B5EF4-FFF2-40B4-BE49-F238E27FC236}">
                <a16:creationId xmlns:a16="http://schemas.microsoft.com/office/drawing/2014/main" id="{B5E918F0-67C1-4BF0-BBA9-149E9BAE9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80" y="1707457"/>
            <a:ext cx="4779692" cy="450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79FA28B-D7DF-4D47-8D86-FEF778264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511" y="2624567"/>
            <a:ext cx="6206689" cy="308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896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r>
              <a:rPr lang="en-US" dirty="0"/>
              <a:t>Problem of car</a:t>
            </a:r>
          </a:p>
          <a:p>
            <a:pPr marL="0" indent="0">
              <a:buNone/>
            </a:pPr>
            <a:r>
              <a:rPr lang="en-US" sz="2400" dirty="0"/>
              <a:t>Tiny or unrecognizable instances</a:t>
            </a:r>
          </a:p>
          <a:p>
            <a:pPr marL="0" indent="0">
              <a:buNone/>
            </a:pPr>
            <a:r>
              <a:rPr lang="en-US" sz="2400" dirty="0"/>
              <a:t>For person, 11% images have masks whose area</a:t>
            </a:r>
          </a:p>
          <a:p>
            <a:pPr marL="0" indent="0">
              <a:buNone/>
            </a:pPr>
            <a:r>
              <a:rPr lang="en-US" sz="2400" dirty="0"/>
              <a:t> is smaller than 1500 pixels (2%) whose mean valid </a:t>
            </a:r>
            <a:r>
              <a:rPr lang="en-US" sz="2400" dirty="0" err="1"/>
              <a:t>iou</a:t>
            </a:r>
            <a:r>
              <a:rPr lang="en-US" sz="2400" dirty="0"/>
              <a:t> is 0.09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For car, 35% images have masks whose area is smaller than 1500 pixels whose mean </a:t>
            </a:r>
            <a:r>
              <a:rPr lang="en-US" sz="2400" dirty="0" err="1"/>
              <a:t>iou</a:t>
            </a:r>
            <a:r>
              <a:rPr lang="en-US" sz="2400" dirty="0"/>
              <a:t> is 0.13 </a:t>
            </a:r>
          </a:p>
          <a:p>
            <a:pPr marL="0" indent="0">
              <a:buNone/>
            </a:pPr>
            <a:r>
              <a:rPr lang="en-US" sz="2400" dirty="0"/>
              <a:t>11% images have masks </a:t>
            </a:r>
          </a:p>
          <a:p>
            <a:pPr marL="0" indent="0">
              <a:buNone/>
            </a:pPr>
            <a:r>
              <a:rPr lang="en-US" sz="2400" dirty="0"/>
              <a:t>whose area is smaller than 150 pixels </a:t>
            </a:r>
          </a:p>
          <a:p>
            <a:pPr marL="0" indent="0">
              <a:buNone/>
            </a:pPr>
            <a:r>
              <a:rPr lang="en-US" sz="2400" dirty="0"/>
              <a:t>whose mean </a:t>
            </a:r>
            <a:r>
              <a:rPr lang="en-US" sz="2400" dirty="0" err="1"/>
              <a:t>iou</a:t>
            </a:r>
            <a:r>
              <a:rPr lang="en-US" sz="2400" dirty="0"/>
              <a:t> is 0.001 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679FA28B-D7DF-4D47-8D86-FEF778264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173" y="3443640"/>
            <a:ext cx="5569642" cy="276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1C61A06-6A17-44E9-A8DB-E1874DE565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130259"/>
              </p:ext>
            </p:extLst>
          </p:nvPr>
        </p:nvGraphicFramePr>
        <p:xfrm>
          <a:off x="6965980" y="129544"/>
          <a:ext cx="4128164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041">
                  <a:extLst>
                    <a:ext uri="{9D8B030D-6E8A-4147-A177-3AD203B41FA5}">
                      <a16:colId xmlns:a16="http://schemas.microsoft.com/office/drawing/2014/main" val="1075231725"/>
                    </a:ext>
                  </a:extLst>
                </a:gridCol>
                <a:gridCol w="1032041">
                  <a:extLst>
                    <a:ext uri="{9D8B030D-6E8A-4147-A177-3AD203B41FA5}">
                      <a16:colId xmlns:a16="http://schemas.microsoft.com/office/drawing/2014/main" val="2527532459"/>
                    </a:ext>
                  </a:extLst>
                </a:gridCol>
                <a:gridCol w="1032041">
                  <a:extLst>
                    <a:ext uri="{9D8B030D-6E8A-4147-A177-3AD203B41FA5}">
                      <a16:colId xmlns:a16="http://schemas.microsoft.com/office/drawing/2014/main" val="464724074"/>
                    </a:ext>
                  </a:extLst>
                </a:gridCol>
                <a:gridCol w="1032041">
                  <a:extLst>
                    <a:ext uri="{9D8B030D-6E8A-4147-A177-3AD203B41FA5}">
                      <a16:colId xmlns:a16="http://schemas.microsoft.com/office/drawing/2014/main" val="173429396"/>
                    </a:ext>
                  </a:extLst>
                </a:gridCol>
              </a:tblGrid>
              <a:tr h="321334">
                <a:tc rowSpan="2">
                  <a:txBody>
                    <a:bodyPr/>
                    <a:lstStyle/>
                    <a:p>
                      <a:r>
                        <a:rPr lang="en-US" sz="1400" dirty="0"/>
                        <a:t>Category 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sz="1400" dirty="0"/>
                        <a:t>Size (train/valid)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dirty="0"/>
                        <a:t>Valid IoU for different annotation type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808626"/>
                  </a:ext>
                </a:extLst>
              </a:tr>
              <a:tr h="2674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Perfect mask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211840"/>
                  </a:ext>
                </a:extLst>
              </a:tr>
              <a:tr h="189020">
                <a:tc>
                  <a:txBody>
                    <a:bodyPr/>
                    <a:lstStyle/>
                    <a:p>
                      <a:r>
                        <a:rPr lang="en-US" sz="1400" dirty="0"/>
                        <a:t>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15k/700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789217"/>
                  </a:ext>
                </a:extLst>
              </a:tr>
              <a:tr h="189020">
                <a:tc>
                  <a:txBody>
                    <a:bodyPr/>
                    <a:lstStyle/>
                    <a:p>
                      <a:r>
                        <a:rPr lang="en-US" sz="1400" dirty="0"/>
                        <a:t>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8k / 2.7k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2236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3922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D959A239-5E1B-4F01-84C1-DB3075032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95" y="225350"/>
            <a:ext cx="6519436" cy="631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638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7D742A61-3E94-4D3A-A90D-E0BA3C1C3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31" y="156010"/>
            <a:ext cx="6640292" cy="642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409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575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722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199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208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969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r>
              <a:rPr lang="en-US" dirty="0"/>
              <a:t>Method 1: </a:t>
            </a:r>
            <a:r>
              <a:rPr lang="en-US" sz="2800" dirty="0"/>
              <a:t>as what polygon is from, create a line by Douglas-</a:t>
            </a:r>
            <a:r>
              <a:rPr lang="en-US" sz="2800" dirty="0" err="1"/>
              <a:t>Peucker</a:t>
            </a:r>
            <a:r>
              <a:rPr lang="en-US" sz="2800" dirty="0"/>
              <a:t> algorithm (red for target)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F38BD0-874A-42BD-A497-2DF2DC089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443" y="1538445"/>
            <a:ext cx="4760923" cy="4638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ADB55EA-7B22-4034-95C6-EC9F7C88A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728" y="1538445"/>
            <a:ext cx="4521402" cy="440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327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616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710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r>
              <a:rPr lang="en-US" dirty="0"/>
              <a:t>Add error to bounding box</a:t>
            </a:r>
          </a:p>
          <a:p>
            <a:r>
              <a:rPr lang="en-US" sz="2000" dirty="0"/>
              <a:t>Shift: move whole box </a:t>
            </a:r>
            <a:r>
              <a:rPr lang="en-US" sz="2000" i="1" dirty="0" err="1"/>
              <a:t>i</a:t>
            </a:r>
            <a:r>
              <a:rPr lang="en-US" sz="2000" i="1" dirty="0"/>
              <a:t>%</a:t>
            </a:r>
            <a:r>
              <a:rPr lang="en-US" sz="2000" dirty="0"/>
              <a:t> pixels along x-axis and </a:t>
            </a:r>
            <a:r>
              <a:rPr lang="en-US" sz="2000" i="1" dirty="0"/>
              <a:t>j%</a:t>
            </a:r>
            <a:r>
              <a:rPr lang="en-US" sz="2000" dirty="0"/>
              <a:t> pixels along y-axis; </a:t>
            </a:r>
            <a:r>
              <a:rPr lang="en-US" sz="2000" i="1" dirty="0" err="1"/>
              <a:t>i</a:t>
            </a:r>
            <a:r>
              <a:rPr lang="en-US" sz="2000" i="1" dirty="0"/>
              <a:t>, j </a:t>
            </a:r>
            <a:r>
              <a:rPr lang="en-US" sz="2000" dirty="0"/>
              <a:t>are a random integers from range –k to k where k is a parameter</a:t>
            </a:r>
          </a:p>
          <a:p>
            <a:r>
              <a:rPr lang="en-US" sz="2000" dirty="0"/>
              <a:t>Resize: </a:t>
            </a:r>
            <a:r>
              <a:rPr lang="en-US" sz="2000" dirty="0" err="1"/>
              <a:t>wrt</a:t>
            </a:r>
            <a:r>
              <a:rPr lang="en-US" sz="2000" dirty="0"/>
              <a:t> bounding box center, adjust box size by p%; p is random integers from range –q to q where q is a parameter</a:t>
            </a:r>
          </a:p>
          <a:p>
            <a:pPr marL="0" indent="0">
              <a:buNone/>
            </a:pPr>
            <a:r>
              <a:rPr lang="en-US" sz="2000" dirty="0"/>
              <a:t>Input is valid IoU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Maybe we can take annotation error into consideration</a:t>
            </a:r>
          </a:p>
          <a:p>
            <a:pPr marL="0" indent="0">
              <a:buNone/>
            </a:pPr>
            <a:r>
              <a:rPr lang="en-US" sz="2000" dirty="0"/>
              <a:t>We could obtain value distribution for k and q from our annotation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234889BB-4F28-46E0-A679-F2614091AA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438359"/>
              </p:ext>
            </p:extLst>
          </p:nvPr>
        </p:nvGraphicFramePr>
        <p:xfrm>
          <a:off x="1130602" y="2886491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59448803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9398335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009480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400661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Train set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409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Origin (k=q=0)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1021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k=20, q=10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864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k=30, q=20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0.382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103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k=30, q=10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6345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k=20, q=20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78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045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r>
              <a:rPr lang="en-US" sz="2800" dirty="0"/>
              <a:t>Method 2: start from a polygon with 6 – 8 edges; triangulation polygon; connect triangles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E3F235-B138-4BE1-856E-42122EE3A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430" y="4464619"/>
            <a:ext cx="1800225" cy="1762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E79FF0-DA51-4025-8C2E-A6A7F063B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19199" y="1588905"/>
            <a:ext cx="2994050" cy="245869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7BDCBA38-4F28-430A-B2EC-9738E6103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40" y="1424530"/>
            <a:ext cx="5094204" cy="5094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828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8789094-EB95-4819-9285-3B3521600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9" y="1005408"/>
            <a:ext cx="5130778" cy="4998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450732C-40D1-438F-9075-F9CFDA4A7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05408"/>
            <a:ext cx="5130778" cy="499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495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r>
              <a:rPr lang="en-US" altLang="zh-CN" sz="2800" dirty="0"/>
              <a:t>Method 3: random wa</a:t>
            </a:r>
            <a:r>
              <a:rPr lang="en-US" altLang="zh-CN" dirty="0"/>
              <a:t>lk</a:t>
            </a:r>
            <a:endParaRPr lang="en-US" sz="2800" dirty="0"/>
          </a:p>
          <a:p>
            <a:r>
              <a:rPr lang="en-US" sz="2400" dirty="0"/>
              <a:t>Basic applied rules:</a:t>
            </a:r>
          </a:p>
          <a:p>
            <a:pPr lvl="1"/>
            <a:r>
              <a:rPr lang="en-US" dirty="0"/>
              <a:t>Try to turn when left and right distances to boundary varies a lot</a:t>
            </a:r>
          </a:p>
          <a:p>
            <a:pPr lvl="1"/>
            <a:r>
              <a:rPr lang="en-US" dirty="0"/>
              <a:t>Turn when no space ahead</a:t>
            </a:r>
          </a:p>
          <a:p>
            <a:pPr lvl="1"/>
            <a:r>
              <a:rPr lang="en-US" dirty="0"/>
              <a:t>Start at a side triangle towards mass center</a:t>
            </a:r>
          </a:p>
          <a:p>
            <a:pPr lvl="1"/>
            <a:r>
              <a:rPr lang="en-US" dirty="0"/>
              <a:t>Restart when scribble length is smaller than 0.1% of total mask size (draw too much in some cases, but without this rule, sometimes it will stuck at corner)</a:t>
            </a:r>
          </a:p>
          <a:p>
            <a:pPr marL="228600" lvl="1">
              <a:spcBef>
                <a:spcPts val="1000"/>
              </a:spcBef>
            </a:pPr>
            <a:r>
              <a:rPr lang="en-US" dirty="0"/>
              <a:t>Abandoned rules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Try to turn when distance in current direction is long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Occasionally change direction to ‘towards mass center’ if possible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Start at random point with random direction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Add more weight to drawn scribble, like distance to drawn curve is 1/5 of real distance (to avoid curve to spiral inwards)</a:t>
            </a:r>
          </a:p>
        </p:txBody>
      </p:sp>
    </p:spTree>
    <p:extLst>
      <p:ext uri="{BB962C8B-B14F-4D97-AF65-F5344CB8AC3E}">
        <p14:creationId xmlns:p14="http://schemas.microsoft.com/office/powerpoint/2010/main" val="2497968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r>
              <a:rPr lang="en-US" dirty="0"/>
              <a:t>Best now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2D6D961-6A53-4A26-8DE0-96AC1A5EF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224" y="299349"/>
            <a:ext cx="6424477" cy="625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439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r>
              <a:rPr lang="en-US" dirty="0"/>
              <a:t>Some other decent ones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CBABDCC-2F35-4E64-A668-C97C1999B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51" y="1209088"/>
            <a:ext cx="4957306" cy="482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5293D08-577A-4FAC-A518-60FD2D425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07" y="1078408"/>
            <a:ext cx="5091435" cy="496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0781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4119495" cy="563092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Cut bounding box into several small rectangles (like 3*4 = 12 rectangles)</a:t>
            </a:r>
          </a:p>
          <a:p>
            <a:pPr marL="0" indent="0">
              <a:buNone/>
            </a:pPr>
            <a:r>
              <a:rPr lang="en-US" sz="2400" dirty="0"/>
              <a:t>Calculate pixel number with label 1 (target), ignore box if number is smaller than a threshold (like 20% of pixels) </a:t>
            </a:r>
          </a:p>
          <a:p>
            <a:pPr marL="0" indent="0">
              <a:buNone/>
            </a:pPr>
            <a:r>
              <a:rPr lang="en-US" sz="2400" dirty="0"/>
              <a:t>Get density center for each small box, and connect them together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Problem: unknown order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BCA860E-F9A6-4B30-9D0B-9CE77D7EE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851" y="981750"/>
            <a:ext cx="4273218" cy="395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915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r>
              <a:rPr lang="en-US" dirty="0"/>
              <a:t>I stop here for scribbles, and try to apply other imperfect annotation onto different objects: car, road, bridge, river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77034F8A-01C3-4397-A17C-30D93948D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675086"/>
              </p:ext>
            </p:extLst>
          </p:nvPr>
        </p:nvGraphicFramePr>
        <p:xfrm>
          <a:off x="874916" y="1690403"/>
          <a:ext cx="8128002" cy="4414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03134011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619523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70114183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427577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732858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09245256"/>
                    </a:ext>
                  </a:extLst>
                </a:gridCol>
              </a:tblGrid>
              <a:tr h="320040">
                <a:tc rowSpan="2">
                  <a:txBody>
                    <a:bodyPr/>
                    <a:lstStyle/>
                    <a:p>
                      <a:r>
                        <a:rPr lang="en-US" dirty="0"/>
                        <a:t>Category 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dirty="0"/>
                        <a:t>Dataset </a:t>
                      </a:r>
                      <a:r>
                        <a:rPr lang="en-US" dirty="0"/>
                        <a:t>Size (train/valid)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dirty="0"/>
                        <a:t>Valid IoU for different annotation type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281079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Perfect mask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Filter</a:t>
                      </a:r>
                    </a:p>
                    <a:p>
                      <a:r>
                        <a:rPr lang="en-US" dirty="0"/>
                        <a:t>(kernel size 3, 11, 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Polygon</a:t>
                      </a:r>
                    </a:p>
                    <a:p>
                      <a:r>
                        <a:rPr lang="en-US" dirty="0"/>
                        <a:t>(3, 6, 10)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469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8k (64k in all) / 2.7k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0.559/0.469/0.367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0.348/0.467/0.535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25907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/>
                        <a:t>road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12k/500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0.549/0.523/0.402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0.312/0.455/0.551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8203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8k/ 3k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0.531/ /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/0.425/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901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15k/700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212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bridge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1.6k/200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279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2.3k/100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093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River+sea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8.9k/600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543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8006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19631</TotalTime>
  <Words>735</Words>
  <Application>Microsoft Office PowerPoint</Application>
  <PresentationFormat>Widescreen</PresentationFormat>
  <Paragraphs>154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Shen</dc:creator>
  <cp:lastModifiedBy>Shen</cp:lastModifiedBy>
  <cp:revision>63</cp:revision>
  <dcterms:created xsi:type="dcterms:W3CDTF">2021-11-10T14:28:07Z</dcterms:created>
  <dcterms:modified xsi:type="dcterms:W3CDTF">2022-03-30T20:28:42Z</dcterms:modified>
</cp:coreProperties>
</file>